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7" r:id="rId2"/>
    <p:sldId id="259" r:id="rId3"/>
    <p:sldId id="279" r:id="rId4"/>
    <p:sldId id="273" r:id="rId5"/>
    <p:sldId id="274" r:id="rId6"/>
    <p:sldId id="275" r:id="rId7"/>
    <p:sldId id="260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58" r:id="rId16"/>
    <p:sldId id="272" r:id="rId17"/>
    <p:sldId id="270" r:id="rId18"/>
    <p:sldId id="266" r:id="rId19"/>
    <p:sldId id="267" r:id="rId20"/>
    <p:sldId id="271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E0C"/>
    <a:srgbClr val="DA8BA4"/>
    <a:srgbClr val="1D6EE4"/>
    <a:srgbClr val="0070C0"/>
    <a:srgbClr val="99C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7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7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6684" y="1827213"/>
            <a:ext cx="4773083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826684" y="3960813"/>
            <a:ext cx="4773083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76EB4C8-435C-4F18-92EB-C77FE86229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9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3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0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8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5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BD1E-5520-46FF-A8EB-D4DD9C35C193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AE44-4831-473C-97EF-E161D448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440" y="521369"/>
            <a:ext cx="11846560" cy="399359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проектного семинара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5587381"/>
            <a:ext cx="4572000" cy="746442"/>
          </a:xfrm>
        </p:spPr>
        <p:txBody>
          <a:bodyPr>
            <a:normAutofit fontScale="55000" lnSpcReduction="20000"/>
          </a:bodyPr>
          <a:lstStyle/>
          <a:p>
            <a:r>
              <a:rPr lang="ru-RU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Зачесова</a:t>
            </a: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Васильевна</a:t>
            </a:r>
            <a:r>
              <a:rPr lang="ru-RU" sz="5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Москва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08" y="1806222"/>
            <a:ext cx="11806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rgbClr val="C00000"/>
                </a:solidFill>
              </a:rPr>
              <a:t>Значение самостоятельной работы участников</a:t>
            </a: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rgbClr val="C00000"/>
                </a:solidFill>
              </a:rPr>
              <a:t>Домашние задания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Заголовок 14"/>
          <p:cNvSpPr txBox="1">
            <a:spLocks/>
          </p:cNvSpPr>
          <p:nvPr/>
        </p:nvSpPr>
        <p:spPr>
          <a:xfrm>
            <a:off x="285008" y="124982"/>
            <a:ext cx="11806908" cy="1421928"/>
          </a:xfrm>
          <a:prstGeom prst="rect">
            <a:avLst/>
          </a:prstGeom>
          <a:solidFill>
            <a:srgbClr val="719E0C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Важно!!!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4" y="105966"/>
            <a:ext cx="12007271" cy="840230"/>
          </a:xfr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cap="all" spc="-1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Этимология слова </a:t>
            </a:r>
            <a:r>
              <a:rPr lang="ru-RU" sz="5400" b="1" cap="all" spc="-1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27" y="4746416"/>
            <a:ext cx="6010615" cy="1816848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4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τέχνη</a:t>
            </a:r>
            <a:endParaRPr lang="ru-RU" sz="3200" dirty="0" smtClean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rgbClr val="719E0C"/>
                </a:solidFill>
              </a:rPr>
              <a:t>искусство</a:t>
            </a:r>
            <a:r>
              <a:rPr lang="ru-RU" sz="3200" dirty="0">
                <a:solidFill>
                  <a:srgbClr val="719E0C"/>
                </a:solidFill>
              </a:rPr>
              <a:t>, </a:t>
            </a:r>
            <a:r>
              <a:rPr lang="ru-RU" sz="3200" dirty="0" smtClean="0">
                <a:solidFill>
                  <a:srgbClr val="719E0C"/>
                </a:solidFill>
              </a:rPr>
              <a:t>мастерство </a:t>
            </a:r>
            <a:r>
              <a:rPr lang="ru-RU" sz="3200" dirty="0">
                <a:solidFill>
                  <a:srgbClr val="719E0C"/>
                </a:solidFill>
              </a:rPr>
              <a:t>умение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719E0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2780" y="4807038"/>
            <a:ext cx="3756989" cy="175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4400" dirty="0">
                <a:solidFill>
                  <a:srgbClr val="0070C0"/>
                </a:solidFill>
                <a:latin typeface="Arial Black" panose="020B0A04020102020204" pitchFamily="34" charset="0"/>
              </a:rPr>
              <a:t> λόγος</a:t>
            </a:r>
            <a:endParaRPr lang="ru-RU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70C0"/>
                </a:solidFill>
              </a:rPr>
              <a:t>слово, смысл, наука</a:t>
            </a: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57" y="1539000"/>
            <a:ext cx="2592388" cy="3780000"/>
          </a:xfrm>
          <a:prstGeom prst="rect">
            <a:avLst/>
          </a:prstGeom>
          <a:ln w="127000" cmpd="sng">
            <a:solidFill>
              <a:srgbClr val="719E0C"/>
            </a:solidFill>
            <a:prstDash val="solid"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486" r="16722"/>
          <a:stretch/>
        </p:blipFill>
        <p:spPr>
          <a:xfrm>
            <a:off x="7075354" y="1539000"/>
            <a:ext cx="2721667" cy="3780000"/>
          </a:xfrm>
          <a:prstGeom prst="rect">
            <a:avLst/>
          </a:prstGeom>
          <a:ln w="127000" cmpd="sng">
            <a:solidFill>
              <a:srgbClr val="0070C0"/>
            </a:solidFill>
            <a:prstDash val="solid"/>
          </a:ln>
        </p:spPr>
      </p:pic>
      <p:sp>
        <p:nvSpPr>
          <p:cNvPr id="4" name="Двойная стрелка влево/вправо 3"/>
          <p:cNvSpPr/>
          <p:nvPr/>
        </p:nvSpPr>
        <p:spPr>
          <a:xfrm>
            <a:off x="5011386" y="2809758"/>
            <a:ext cx="2161309" cy="938151"/>
          </a:xfrm>
          <a:prstGeom prst="leftRightArrow">
            <a:avLst/>
          </a:prstGeom>
          <a:gradFill>
            <a:gsLst>
              <a:gs pos="0">
                <a:srgbClr val="719E0C"/>
              </a:gs>
              <a:gs pos="50000">
                <a:schemeClr val="accent1">
                  <a:lumMod val="60000"/>
                  <a:lumOff val="40000"/>
                </a:schemeClr>
              </a:gs>
              <a:gs pos="92000">
                <a:srgbClr val="1D6EE4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69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78" y="9555"/>
            <a:ext cx="11910951" cy="1006429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None/>
              <a:defRPr sz="48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6600" dirty="0"/>
              <a:t>Примеры технологий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0" y="1370859"/>
            <a:ext cx="5000000" cy="3600000"/>
          </a:xfrm>
          <a:prstGeom prst="rect">
            <a:avLst/>
          </a:prstGeom>
          <a:ln w="127000" cmpd="sng">
            <a:solidFill>
              <a:srgbClr val="069C4C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948" y="1370859"/>
            <a:ext cx="5000000" cy="3600000"/>
          </a:xfrm>
          <a:prstGeom prst="rect">
            <a:avLst/>
          </a:prstGeom>
          <a:ln w="127000" cmpd="sng">
            <a:solidFill>
              <a:srgbClr val="069C4C"/>
            </a:solidFill>
          </a:ln>
        </p:spPr>
      </p:pic>
    </p:spTree>
    <p:extLst>
      <p:ext uri="{BB962C8B-B14F-4D97-AF65-F5344CB8AC3E}">
        <p14:creationId xmlns:p14="http://schemas.microsoft.com/office/powerpoint/2010/main" val="15874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085" t="4079" r="983" b="967"/>
          <a:stretch/>
        </p:blipFill>
        <p:spPr>
          <a:xfrm>
            <a:off x="396750" y="4415375"/>
            <a:ext cx="3780000" cy="2232000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6" name="Рисунок 5"/>
          <p:cNvPicPr>
            <a:picLocks/>
          </p:cNvPicPr>
          <p:nvPr/>
        </p:nvPicPr>
        <p:blipFill rotWithShape="1">
          <a:blip r:embed="rId3"/>
          <a:srcRect l="12772" r="12976"/>
          <a:stretch/>
        </p:blipFill>
        <p:spPr>
          <a:xfrm>
            <a:off x="4510698" y="1078948"/>
            <a:ext cx="7270560" cy="5580000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142" y="82171"/>
            <a:ext cx="12035715" cy="757130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20000"/>
              </a:spcBef>
              <a:buNone/>
              <a:defRPr sz="66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800" dirty="0"/>
              <a:t>Образовательные технологии</a:t>
            </a:r>
          </a:p>
        </p:txBody>
      </p:sp>
      <p:pic>
        <p:nvPicPr>
          <p:cNvPr id="12290" name="Picture 2" descr="http://ingameworld.ru/wp-content/uploads/2012/07/vred_komputera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r="579" b="9595"/>
          <a:stretch/>
        </p:blipFill>
        <p:spPr bwMode="auto">
          <a:xfrm>
            <a:off x="408625" y="1080478"/>
            <a:ext cx="3780000" cy="3024000"/>
          </a:xfrm>
          <a:prstGeom prst="rect">
            <a:avLst/>
          </a:prstGeom>
          <a:ln w="1270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92686" y="2297253"/>
            <a:ext cx="2481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!!!</a:t>
            </a:r>
            <a:endParaRPr lang="ru-RU" sz="1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15" y="980392"/>
            <a:ext cx="1197411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Системная деятельность по организации и осуществлению </a:t>
            </a:r>
            <a:r>
              <a:rPr lang="ru-RU" sz="4000" dirty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целостного образовательного процесса </a:t>
            </a: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4000" dirty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научения</a:t>
            </a:r>
            <a:r>
              <a:rPr lang="ru-RU" sz="4000" dirty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</a:t>
            </a: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учения) на основе взаимодействия всех субъектов деятельности и использования доступных ресурсов (информационных</a:t>
            </a:r>
            <a:r>
              <a:rPr lang="ru-RU" sz="4000" dirty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технических, </a:t>
            </a:r>
            <a:r>
              <a:rPr lang="ru-RU" sz="4000" dirty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кадровых </a:t>
            </a:r>
            <a:r>
              <a:rPr lang="ru-RU" sz="4000" dirty="0" smtClean="0">
                <a:solidFill>
                  <a:srgbClr val="427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др.)</a:t>
            </a:r>
            <a:endParaRPr lang="ru-RU" sz="4000" dirty="0">
              <a:solidFill>
                <a:srgbClr val="427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8" y="3914060"/>
            <a:ext cx="4875000" cy="2700000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17" y="3917733"/>
            <a:ext cx="3960000" cy="2700000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75" y="3917733"/>
            <a:ext cx="2082855" cy="2700000"/>
          </a:xfrm>
          <a:prstGeom prst="rect">
            <a:avLst/>
          </a:prstGeom>
          <a:ln w="127000" cmpd="sng">
            <a:solidFill>
              <a:srgbClr val="FF0000"/>
            </a:solidFill>
          </a:ln>
        </p:spPr>
      </p:pic>
      <p:pic>
        <p:nvPicPr>
          <p:cNvPr id="11266" name="Picture 2" descr="http://1.bp.blogspot.com/-aVWAg5fhyLM/UqhvnFUB1FI/AAAAAAAAADI/aGLV-8uDGe4/s1600/%D0%A0%D0%B8%D1%81%D1%83%D0%BD%D0%BE%D0%B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08" y="3914060"/>
            <a:ext cx="2986374" cy="2700000"/>
          </a:xfrm>
          <a:prstGeom prst="rect">
            <a:avLst/>
          </a:prstGeom>
          <a:ln w="127000" cmpd="sng">
            <a:solidFill>
              <a:srgbClr val="00B050"/>
            </a:solidFill>
          </a:ln>
          <a:extLst/>
        </p:spPr>
      </p:pic>
      <p:pic>
        <p:nvPicPr>
          <p:cNvPr id="14" name="Picture 2" descr="http://www.e-xecutive.ru/wiki/images/f/f1/Dist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33" y="3914060"/>
            <a:ext cx="2692062" cy="2700000"/>
          </a:xfrm>
          <a:prstGeom prst="rect">
            <a:avLst/>
          </a:prstGeom>
          <a:ln w="127000" cmpd="sng">
            <a:solidFill>
              <a:srgbClr val="00B050"/>
            </a:solidFill>
          </a:ln>
          <a:extLst/>
        </p:spPr>
      </p:pic>
      <p:sp>
        <p:nvSpPr>
          <p:cNvPr id="16" name="TextBox 15"/>
          <p:cNvSpPr txBox="1"/>
          <p:nvPr/>
        </p:nvSpPr>
        <p:spPr>
          <a:xfrm>
            <a:off x="78142" y="82171"/>
            <a:ext cx="12035715" cy="757130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20000"/>
              </a:spcBef>
              <a:buNone/>
              <a:defRPr sz="66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800" dirty="0"/>
              <a:t>Образовательные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7369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87" y="124576"/>
            <a:ext cx="11922826" cy="757130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None/>
              <a:defRPr sz="60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800" dirty="0"/>
              <a:t>Образовательные технологии</a:t>
            </a:r>
          </a:p>
        </p:txBody>
      </p:sp>
      <p:pic>
        <p:nvPicPr>
          <p:cNvPr id="1026" name="Picture 2" descr="https://apprendrealairlibre.files.wordpress.com/2012/09/fotolia_22301890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86" y="1472541"/>
            <a:ext cx="3484846" cy="4581072"/>
          </a:xfrm>
          <a:prstGeom prst="rect">
            <a:avLst/>
          </a:prstGeom>
          <a:ln w="127000" cmpd="sng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XxyloSJTEvw/T00GS3H4DtI/AAAAAAAAAGU/TocXiokR3kE/s1600/erp-software-integ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94" y="1203487"/>
            <a:ext cx="4035962" cy="53812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rgbClr val="719E0C"/>
            </a:solidFill>
          </a:ln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2308" y="1144991"/>
            <a:ext cx="7001292" cy="5498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rgbClr val="719E0C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Дебаты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Деловые игры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Кейс-</a:t>
            </a:r>
            <a:r>
              <a:rPr lang="ru-RU" sz="3200" dirty="0" err="1" smtClean="0">
                <a:solidFill>
                  <a:srgbClr val="719E0C"/>
                </a:solidFill>
                <a:latin typeface="Arial Black" panose="020B0A04020102020204" pitchFamily="34" charset="0"/>
              </a:rPr>
              <a:t>стади</a:t>
            </a:r>
            <a:endParaRPr lang="ru-RU" sz="3200" dirty="0" smtClean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Портфолио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РКМЧП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Творческие мастерские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Тренинги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err="1" smtClean="0">
                <a:solidFill>
                  <a:srgbClr val="719E0C"/>
                </a:solidFill>
                <a:latin typeface="Arial Black" panose="020B0A04020102020204" pitchFamily="34" charset="0"/>
              </a:rPr>
              <a:t>Тьюторское</a:t>
            </a: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 сопровождение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Учебные исследования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Учебные </a:t>
            </a: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проекты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и др.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07407E-6 L -3.54167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8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8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3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2308" y="1144991"/>
            <a:ext cx="7001292" cy="5498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rgbClr val="719E0C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Дебаты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Деловые игры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Кейс-</a:t>
            </a:r>
            <a:r>
              <a:rPr lang="ru-RU" sz="3200" dirty="0" err="1" smtClean="0">
                <a:solidFill>
                  <a:srgbClr val="719E0C"/>
                </a:solidFill>
                <a:latin typeface="Arial Black" panose="020B0A04020102020204" pitchFamily="34" charset="0"/>
              </a:rPr>
              <a:t>стади</a:t>
            </a:r>
            <a:endParaRPr lang="ru-RU" sz="3200" dirty="0" smtClean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Портфолио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РКМЧП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Творческие мастерские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Тренинги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err="1" smtClean="0">
                <a:solidFill>
                  <a:srgbClr val="719E0C"/>
                </a:solidFill>
                <a:latin typeface="Arial Black" panose="020B0A04020102020204" pitchFamily="34" charset="0"/>
              </a:rPr>
              <a:t>Тьюторское</a:t>
            </a: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 сопровождение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Учебные исследования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Учебные </a:t>
            </a:r>
            <a:r>
              <a:rPr lang="ru-RU" sz="3200" dirty="0">
                <a:solidFill>
                  <a:srgbClr val="719E0C"/>
                </a:solidFill>
                <a:latin typeface="Arial Black" panose="020B0A04020102020204" pitchFamily="34" charset="0"/>
              </a:rPr>
              <a:t>проекты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719E0C"/>
                </a:solidFill>
                <a:latin typeface="Arial Black" panose="020B0A04020102020204" pitchFamily="34" charset="0"/>
              </a:rPr>
              <a:t>и др.</a:t>
            </a:r>
            <a:endParaRPr lang="ru-RU" sz="3200" dirty="0">
              <a:solidFill>
                <a:srgbClr val="719E0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87" y="124576"/>
            <a:ext cx="11922826" cy="757130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None/>
              <a:defRPr sz="60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800" dirty="0"/>
              <a:t>Образовательные технологии</a:t>
            </a: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7457706" y="1059021"/>
            <a:ext cx="4499911" cy="2050595"/>
          </a:xfrm>
          <a:prstGeom prst="rect">
            <a:avLst/>
          </a:prstGeom>
          <a:solidFill>
            <a:schemeClr val="bg1"/>
          </a:solidFill>
          <a:ln w="1270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65100" indent="-1651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совокупность </a:t>
            </a:r>
            <a:r>
              <a:rPr lang="ru-RU" dirty="0">
                <a:solidFill>
                  <a:srgbClr val="0070C0"/>
                </a:solidFill>
              </a:rPr>
              <a:t>научно и практически обоснованных методов и инструментов для достижения запланированных результатов в области </a:t>
            </a:r>
            <a:r>
              <a:rPr lang="ru-RU" dirty="0" smtClean="0">
                <a:solidFill>
                  <a:srgbClr val="0070C0"/>
                </a:solidFill>
              </a:rPr>
              <a:t>образования; применение </a:t>
            </a:r>
            <a:r>
              <a:rPr lang="ru-RU" dirty="0">
                <a:solidFill>
                  <a:srgbClr val="0070C0"/>
                </a:solidFill>
              </a:rPr>
              <a:t>конкретных образовательных технологий </a:t>
            </a:r>
            <a:r>
              <a:rPr lang="ru-RU" dirty="0" smtClean="0">
                <a:solidFill>
                  <a:srgbClr val="0070C0"/>
                </a:solidFill>
              </a:rPr>
              <a:t>   в образовательном </a:t>
            </a:r>
            <a:r>
              <a:rPr lang="ru-RU" dirty="0">
                <a:solidFill>
                  <a:srgbClr val="0070C0"/>
                </a:solidFill>
              </a:rPr>
              <a:t>процессе определяется спецификой учебной деятельности, ее </a:t>
            </a:r>
            <a:r>
              <a:rPr lang="ru-RU" dirty="0" smtClean="0">
                <a:solidFill>
                  <a:srgbClr val="0070C0"/>
                </a:solidFill>
              </a:rPr>
              <a:t>информационно-ресурсной </a:t>
            </a:r>
            <a:r>
              <a:rPr lang="ru-RU" dirty="0">
                <a:solidFill>
                  <a:srgbClr val="0070C0"/>
                </a:solidFill>
              </a:rPr>
              <a:t>основы и видов учебной работы</a:t>
            </a:r>
          </a:p>
        </p:txBody>
      </p:sp>
      <p:sp>
        <p:nvSpPr>
          <p:cNvPr id="7" name="Прямоугольник 6"/>
          <p:cNvSpPr>
            <a:spLocks/>
          </p:cNvSpPr>
          <p:nvPr/>
        </p:nvSpPr>
        <p:spPr>
          <a:xfrm>
            <a:off x="7457706" y="5244223"/>
            <a:ext cx="4499911" cy="1477328"/>
          </a:xfrm>
          <a:prstGeom prst="rect">
            <a:avLst/>
          </a:prstGeom>
          <a:solidFill>
            <a:schemeClr val="bg1"/>
          </a:solidFill>
          <a:ln w="1270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65100" indent="-1651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система деятельности педагога и обучающихся                    в образовательном процессе, построенная на конкретной идее в соответствии определенными принципами организации и взаимосвязи ее составных компонентов: целей — содержания — методов</a:t>
            </a:r>
          </a:p>
        </p:txBody>
      </p:sp>
      <p:sp>
        <p:nvSpPr>
          <p:cNvPr id="8" name="Прямоугольник 7"/>
          <p:cNvSpPr>
            <a:spLocks/>
          </p:cNvSpPr>
          <p:nvPr/>
        </p:nvSpPr>
        <p:spPr>
          <a:xfrm>
            <a:off x="7465636" y="3303261"/>
            <a:ext cx="4494446" cy="1745673"/>
          </a:xfrm>
          <a:prstGeom prst="rect">
            <a:avLst/>
          </a:prstGeom>
          <a:solidFill>
            <a:schemeClr val="bg1"/>
          </a:solidFill>
          <a:ln w="1270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65100" indent="-1651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системный метод создания, применения и определения целостного образовательного процесса                              (и преподавания, и усвоения знаний) с учетом информационных, технических и кадровых ресурсов и их взаимодействия; технологичность образовательного процесса реализуется в его управляемости</a:t>
            </a:r>
          </a:p>
        </p:txBody>
      </p:sp>
    </p:spTree>
    <p:extLst>
      <p:ext uri="{BB962C8B-B14F-4D97-AF65-F5344CB8AC3E}">
        <p14:creationId xmlns:p14="http://schemas.microsoft.com/office/powerpoint/2010/main" val="26866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0"/>
                            </p:stCondLst>
                            <p:childTnLst>
                              <p:par>
                                <p:cTn id="6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07407E-6 L -3.54167E-6 -0.07222 " pathEditMode="relative" rAng="0" ptsTypes="AA">
                                      <p:cBhvr>
                                        <p:cTn id="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506" y="2105561"/>
            <a:ext cx="115309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spc="-1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Понятно</a:t>
            </a:r>
            <a:r>
              <a:rPr lang="ru-RU" sz="16600" cap="all" spc="-1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ru-RU" sz="2000" cap="all" spc="-1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5555" y="1190369"/>
            <a:ext cx="5923988" cy="546625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поощрение  исполнительности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5555" y="1922701"/>
            <a:ext cx="4956570" cy="546625"/>
          </a:xfrm>
          <a:prstGeom prst="rect">
            <a:avLst/>
          </a:prstGeom>
          <a:ln w="127000" cmpd="sng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600" spc="-100" dirty="0">
                <a:solidFill>
                  <a:srgbClr val="537AB3"/>
                </a:solidFill>
              </a:rPr>
              <a:t>стереотипность действий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310" y="3390369"/>
            <a:ext cx="3951224" cy="546625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тотальный контроль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15555" y="2656535"/>
            <a:ext cx="4426238" cy="546625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изложение материала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12186" y="4661964"/>
            <a:ext cx="3746067" cy="546625"/>
          </a:xfrm>
          <a:prstGeom prst="rect">
            <a:avLst/>
          </a:prstGeom>
          <a:ln w="127000" cmpd="sng">
            <a:solidFill>
              <a:srgbClr val="00D50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00D501"/>
                </a:solidFill>
              </a:rPr>
              <a:t>консультирование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18119" y="5399792"/>
            <a:ext cx="4940134" cy="546625"/>
          </a:xfrm>
          <a:prstGeom prst="rect">
            <a:avLst/>
          </a:prstGeom>
          <a:ln w="127000" cmpd="sng">
            <a:solidFill>
              <a:srgbClr val="00D50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00D5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поощрение инициативы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56068" y="6127244"/>
            <a:ext cx="6102185" cy="546625"/>
          </a:xfrm>
          <a:prstGeom prst="rect">
            <a:avLst/>
          </a:prstGeom>
          <a:ln w="127000" cmpd="sng">
            <a:solidFill>
              <a:srgbClr val="FD9D1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C464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разнообразие взаимодействия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9423540" y="3929794"/>
            <a:ext cx="2527711" cy="546625"/>
          </a:xfrm>
          <a:prstGeom prst="rect">
            <a:avLst/>
          </a:prstGeom>
          <a:ln w="127000" cmpd="sng">
            <a:solidFill>
              <a:srgbClr val="FD9D1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3600" spc="-100">
                <a:solidFill>
                  <a:srgbClr val="C464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самооценка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10836" y="34350"/>
            <a:ext cx="11970328" cy="923330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20000"/>
              </a:spcBef>
              <a:buNone/>
              <a:defRPr sz="4800" b="1" cap="all" spc="-1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6000" dirty="0"/>
              <a:t>Педагогические позиции…</a:t>
            </a:r>
          </a:p>
        </p:txBody>
      </p:sp>
      <p:pic>
        <p:nvPicPr>
          <p:cNvPr id="13" name="Рисунок 12"/>
          <p:cNvPicPr>
            <a:picLocks/>
          </p:cNvPicPr>
          <p:nvPr/>
        </p:nvPicPr>
        <p:blipFill rotWithShape="1">
          <a:blip r:embed="rId2"/>
          <a:srcRect l="3616" t="1" r="778" b="3000"/>
          <a:stretch/>
        </p:blipFill>
        <p:spPr>
          <a:xfrm>
            <a:off x="288375" y="4183578"/>
            <a:ext cx="4663636" cy="2448000"/>
          </a:xfrm>
          <a:prstGeom prst="rect">
            <a:avLst/>
          </a:prstGeom>
          <a:ln w="127000" cmpd="sng">
            <a:solidFill>
              <a:srgbClr val="0070C0"/>
            </a:solidFill>
          </a:ln>
        </p:spPr>
      </p:pic>
      <p:pic>
        <p:nvPicPr>
          <p:cNvPr id="15368" name="Picture 8" descr="http://www.www.wilsonorange.com/images/candidate-sear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2" r="24363" b="6267"/>
          <a:stretch/>
        </p:blipFill>
        <p:spPr bwMode="auto">
          <a:xfrm>
            <a:off x="6544384" y="1235036"/>
            <a:ext cx="2632762" cy="3168000"/>
          </a:xfrm>
          <a:prstGeom prst="rect">
            <a:avLst/>
          </a:prstGeom>
          <a:ln w="127000" cmpd="sng">
            <a:solidFill>
              <a:srgbClr val="FD9D1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-314" t="1967" r="578" b="8033"/>
          <a:stretch/>
        </p:blipFill>
        <p:spPr>
          <a:xfrm>
            <a:off x="9707750" y="1236885"/>
            <a:ext cx="2034659" cy="2448000"/>
          </a:xfrm>
          <a:prstGeom prst="rect">
            <a:avLst/>
          </a:prstGeom>
          <a:ln w="127000" cmpd="sng">
            <a:solidFill>
              <a:srgbClr val="00D501"/>
            </a:solidFill>
          </a:ln>
        </p:spPr>
      </p:pic>
    </p:spTree>
    <p:extLst>
      <p:ext uri="{BB962C8B-B14F-4D97-AF65-F5344CB8AC3E}">
        <p14:creationId xmlns:p14="http://schemas.microsoft.com/office/powerpoint/2010/main" val="15145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66254" y="48415"/>
            <a:ext cx="11868496" cy="923330"/>
          </a:xfr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cap="all" spc="-1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… и их последствия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66254" y="5546436"/>
            <a:ext cx="4465123" cy="1070742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537AB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4000" spc="-100">
                <a:solidFill>
                  <a:srgbClr val="537A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400" dirty="0"/>
              <a:t>фрагментарность мышления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464673" y="2528153"/>
            <a:ext cx="3644761" cy="1070742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537AB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50000"/>
              </a:spcBef>
              <a:defRPr sz="4400" spc="-100">
                <a:solidFill>
                  <a:srgbClr val="537A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шаблонность действий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3496853" y="4730003"/>
            <a:ext cx="3310222" cy="596766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537AB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50000"/>
              </a:spcBef>
              <a:defRPr sz="4400" spc="-100">
                <a:solidFill>
                  <a:srgbClr val="537A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пассивность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4463402" y="3893391"/>
            <a:ext cx="4243745" cy="596766"/>
          </a:xfrm>
          <a:prstGeom prst="rect">
            <a:avLst/>
          </a:prstGeom>
          <a:ln w="127000" cmpd="sng">
            <a:solidFill>
              <a:srgbClr val="F6B218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50000"/>
              </a:spcBef>
              <a:defRPr sz="4400">
                <a:solidFill>
                  <a:srgbClr val="F6B2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инициативность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287054" y="1267221"/>
            <a:ext cx="3420093" cy="1070742"/>
          </a:xfrm>
          <a:prstGeom prst="rect">
            <a:avLst/>
          </a:prstGeom>
          <a:ln w="127000" cmpd="sng">
            <a:solidFill>
              <a:srgbClr val="F6B218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50000"/>
              </a:spcBef>
              <a:defRPr sz="4400">
                <a:solidFill>
                  <a:srgbClr val="F6B2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dirty="0"/>
              <a:t>осознанная деятельность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8499421" y="5627857"/>
            <a:ext cx="3535329" cy="1070742"/>
          </a:xfrm>
          <a:prstGeom prst="rect">
            <a:avLst/>
          </a:prstGeom>
          <a:ln w="127000" cmpd="sng">
            <a:solidFill>
              <a:srgbClr val="F6B218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50000"/>
              </a:spcBef>
              <a:defRPr sz="4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70000"/>
              </a:lnSpc>
            </a:pPr>
            <a:r>
              <a:rPr lang="ru-RU" dirty="0">
                <a:solidFill>
                  <a:srgbClr val="F6B218"/>
                </a:solidFill>
              </a:rPr>
              <a:t>системность </a:t>
            </a:r>
            <a:r>
              <a:rPr lang="ru-RU" dirty="0" smtClean="0">
                <a:solidFill>
                  <a:srgbClr val="F6B218"/>
                </a:solidFill>
              </a:rPr>
              <a:t>мышления</a:t>
            </a:r>
            <a:endParaRPr lang="ru-RU" dirty="0">
              <a:solidFill>
                <a:srgbClr val="F6B218"/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 rotWithShape="1">
          <a:blip r:embed="rId2"/>
          <a:srcRect l="8783" t="-144" r="15982" b="144"/>
          <a:stretch/>
        </p:blipFill>
        <p:spPr>
          <a:xfrm>
            <a:off x="8987375" y="1359127"/>
            <a:ext cx="2988000" cy="4004896"/>
          </a:xfrm>
          <a:prstGeom prst="rect">
            <a:avLst/>
          </a:prstGeom>
          <a:ln w="127000" cmpd="sng">
            <a:solidFill>
              <a:srgbClr val="F6B218"/>
            </a:solidFill>
          </a:ln>
        </p:spPr>
      </p:pic>
      <p:pic>
        <p:nvPicPr>
          <p:cNvPr id="7" name="Рисунок 6"/>
          <p:cNvPicPr>
            <a:picLocks/>
          </p:cNvPicPr>
          <p:nvPr/>
        </p:nvPicPr>
        <p:blipFill rotWithShape="1">
          <a:blip r:embed="rId3"/>
          <a:srcRect l="12089" t="2734" r="16036" b="1694"/>
          <a:stretch/>
        </p:blipFill>
        <p:spPr>
          <a:xfrm>
            <a:off x="264250" y="1344999"/>
            <a:ext cx="2988000" cy="3974128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537AB3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60528" y="5195887"/>
            <a:ext cx="289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???</a:t>
            </a:r>
            <a:endParaRPr lang="ru-RU" sz="115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6" grpId="0" animBg="1"/>
      <p:bldP spid="22567" grpId="0" animBg="1"/>
      <p:bldP spid="22569" grpId="0" animBg="1"/>
      <p:bldP spid="22570" grpId="0" animBg="1"/>
      <p:bldP spid="2257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887324" y="3680370"/>
            <a:ext cx="4935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DA8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Ученье – свет</a:t>
            </a:r>
            <a:endParaRPr lang="ru-RU" sz="5400" b="1" dirty="0">
              <a:solidFill>
                <a:srgbClr val="DA8B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89" y="1406289"/>
            <a:ext cx="7600307" cy="5365817"/>
          </a:xfrm>
          <a:prstGeom prst="rect">
            <a:avLst/>
          </a:prstGeom>
          <a:ln w="127000" cmpd="dbl"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6944" y="55416"/>
            <a:ext cx="12108873" cy="1200329"/>
          </a:xfrm>
          <a:prstGeom prst="rect">
            <a:avLst/>
          </a:prstGeom>
          <a:solidFill>
            <a:srgbClr val="719E0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cap="all" spc="-100" dirty="0">
                <a:solidFill>
                  <a:schemeClr val="bg1"/>
                </a:solidFill>
                <a:latin typeface="Arial" charset="0"/>
              </a:rPr>
              <a:t>Проблемы традиционного </a:t>
            </a:r>
            <a:r>
              <a:rPr lang="ru-RU" sz="4000" b="1" cap="all" spc="-100" dirty="0" smtClean="0">
                <a:solidFill>
                  <a:schemeClr val="bg1"/>
                </a:solidFill>
                <a:latin typeface="Arial" charset="0"/>
              </a:rPr>
              <a:t>образования в постиндустриальную </a:t>
            </a:r>
            <a:r>
              <a:rPr lang="ru-RU" sz="4000" b="1" cap="all" spc="-100" dirty="0">
                <a:solidFill>
                  <a:schemeClr val="bg1"/>
                </a:solidFill>
                <a:latin typeface="Arial" charset="0"/>
              </a:rPr>
              <a:t>эпоху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71145" y="2827219"/>
            <a:ext cx="3063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D6E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4000" b="1" dirty="0" smtClean="0">
                <a:solidFill>
                  <a:srgbClr val="1D6E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 всю жизнь</a:t>
            </a:r>
            <a:endParaRPr lang="ru-RU" sz="4000" b="1" dirty="0">
              <a:solidFill>
                <a:srgbClr val="1D6E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9" y="843150"/>
            <a:ext cx="11364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остальном разберемся </a:t>
            </a:r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семинара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5" y="2149434"/>
            <a:ext cx="11768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работу!</a:t>
            </a:r>
            <a:endParaRPr lang="ru-RU" sz="16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/>
          <p:cNvSpPr txBox="1">
            <a:spLocks/>
          </p:cNvSpPr>
          <p:nvPr/>
        </p:nvSpPr>
        <p:spPr>
          <a:xfrm>
            <a:off x="176357" y="137815"/>
            <a:ext cx="11887200" cy="1677338"/>
          </a:xfrm>
          <a:prstGeom prst="rect">
            <a:avLst/>
          </a:prstGeom>
          <a:solidFill>
            <a:srgbClr val="719E0C"/>
          </a:solidFill>
        </p:spPr>
        <p:txBody>
          <a:bodyPr wrap="square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7200" b="1" cap="all" dirty="0" smtClean="0">
                <a:solidFill>
                  <a:schemeClr val="bg1"/>
                </a:solidFill>
                <a:latin typeface="+mn-lt"/>
              </a:rPr>
              <a:t>Проблема</a:t>
            </a:r>
            <a:r>
              <a:rPr lang="ru-RU" sz="7200" b="1" cap="all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7200" b="1" cap="all" dirty="0" smtClean="0">
                <a:solidFill>
                  <a:schemeClr val="bg1"/>
                </a:solidFill>
                <a:latin typeface="+mn-lt"/>
              </a:rPr>
              <a:t>традиционных форм обучения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89" y="2037825"/>
            <a:ext cx="3221372" cy="44535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52" y="2280712"/>
            <a:ext cx="5715000" cy="40195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75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921" b="6054"/>
          <a:stretch/>
        </p:blipFill>
        <p:spPr>
          <a:xfrm>
            <a:off x="657693" y="1377533"/>
            <a:ext cx="10800000" cy="5148000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04274" y="26416"/>
            <a:ext cx="12087726" cy="1054243"/>
          </a:xfrm>
          <a:prstGeom prst="rect">
            <a:avLst/>
          </a:prstGeom>
          <a:solidFill>
            <a:srgbClr val="719E0C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8000" b="1" dirty="0" smtClean="0">
                <a:solidFill>
                  <a:schemeClr val="bg1"/>
                </a:solidFill>
                <a:latin typeface="+mn-lt"/>
              </a:rPr>
              <a:t>Традиционные курсы </a:t>
            </a:r>
            <a:r>
              <a:rPr lang="ru-RU" sz="8000" b="1" dirty="0">
                <a:solidFill>
                  <a:schemeClr val="bg1"/>
                </a:solidFill>
                <a:latin typeface="+mn-lt"/>
              </a:rPr>
              <a:t>ПК</a:t>
            </a:r>
          </a:p>
        </p:txBody>
      </p:sp>
      <p:pic>
        <p:nvPicPr>
          <p:cNvPr id="1026" name="Picture 2" descr="http://pspu.ru/upload/pages/13937/image_1380277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00" y="2565533"/>
            <a:ext cx="3164385" cy="2772000"/>
          </a:xfrm>
          <a:prstGeom prst="rect">
            <a:avLst/>
          </a:prstGeom>
          <a:noFill/>
          <a:ln w="1270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629825"/>
            <a:ext cx="6934200" cy="461962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rgbClr val="C0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255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71259"/>
            <a:ext cx="11986592" cy="1569660"/>
          </a:xfrm>
          <a:prstGeom prst="rect">
            <a:avLst/>
          </a:prstGeom>
          <a:solidFill>
            <a:srgbClr val="719E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ПРОБЛЕМА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r="6197" b="20000"/>
          <a:stretch>
            <a:fillRect/>
          </a:stretch>
        </p:blipFill>
        <p:spPr bwMode="auto">
          <a:xfrm>
            <a:off x="596674" y="2141475"/>
            <a:ext cx="5922880" cy="3960813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0861" r="8131" b="13535"/>
          <a:stretch>
            <a:fillRect/>
          </a:stretch>
        </p:blipFill>
        <p:spPr bwMode="auto">
          <a:xfrm>
            <a:off x="7837713" y="2143063"/>
            <a:ext cx="3694361" cy="395922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/>
          <p:cNvSpPr/>
          <p:nvPr/>
        </p:nvSpPr>
        <p:spPr>
          <a:xfrm>
            <a:off x="6792688" y="3562597"/>
            <a:ext cx="807522" cy="950026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ispp.com/content/stick_figure_walking_up_books_1600_clr%20%D0%BA%D0%BE%D0%BF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15" y="1525290"/>
            <a:ext cx="8948769" cy="5112000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35" y="50166"/>
            <a:ext cx="11797969" cy="1281677"/>
          </a:xfrm>
          <a:prstGeom prst="rect">
            <a:avLst/>
          </a:prstGeom>
          <a:solidFill>
            <a:srgbClr val="719E0C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500" b="1" dirty="0" smtClean="0">
                <a:solidFill>
                  <a:schemeClr val="bg1"/>
                </a:solidFill>
                <a:latin typeface="+mn-lt"/>
              </a:rPr>
              <a:t>Самообразование</a:t>
            </a:r>
            <a:endParaRPr lang="ru-RU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6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T9MvWj8pvL8/UhDftbd7OPI/AAAAAAAALSg/mtLClPDwXwU/s1600/Semin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1" y="2596995"/>
            <a:ext cx="4185649" cy="41578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.ikafan.com/attachment/forum/201301/16/104248xuw6bvzmmtobtpdb.jpg.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47" y="3644985"/>
            <a:ext cx="4348067" cy="3081072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aginginplaceinmaricopacounty.com/wp-content/uploads/2013/07/block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11373" b="18618"/>
          <a:stretch/>
        </p:blipFill>
        <p:spPr bwMode="auto">
          <a:xfrm>
            <a:off x="3934433" y="1854876"/>
            <a:ext cx="3759200" cy="25514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563" y="1785600"/>
            <a:ext cx="45989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-1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Расскажи – забуду…</a:t>
            </a:r>
            <a:endParaRPr lang="ru-RU" sz="3600" b="1" cap="none" spc="-1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5996" y="2824290"/>
            <a:ext cx="46458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-1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…покажи – запомню…</a:t>
            </a:r>
            <a:endParaRPr lang="ru-RU" sz="3600" b="1" cap="none" spc="-15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6749" y="4380265"/>
            <a:ext cx="34692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-150" dirty="0" smtClean="0">
                <a:ln w="0"/>
                <a:solidFill>
                  <a:srgbClr val="719E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…позволь сделать самому – научусь!</a:t>
            </a:r>
            <a:endParaRPr lang="ru-RU" sz="3600" b="1" cap="none" spc="-150" dirty="0">
              <a:ln w="0"/>
              <a:solidFill>
                <a:srgbClr val="719E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Заголовок 14"/>
          <p:cNvSpPr txBox="1">
            <a:spLocks/>
          </p:cNvSpPr>
          <p:nvPr/>
        </p:nvSpPr>
        <p:spPr>
          <a:xfrm>
            <a:off x="149061" y="83223"/>
            <a:ext cx="11887200" cy="1716025"/>
          </a:xfrm>
          <a:prstGeom prst="rect">
            <a:avLst/>
          </a:prstGeom>
          <a:solidFill>
            <a:srgbClr val="719E0C"/>
          </a:solidFill>
        </p:spPr>
        <p:txBody>
          <a:bodyPr wrap="square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7200" b="1" cap="all" dirty="0" smtClean="0">
                <a:solidFill>
                  <a:schemeClr val="bg1"/>
                </a:solidFill>
                <a:latin typeface="+mn-lt"/>
              </a:rPr>
              <a:t>Особенности активных и интерактивных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182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stylemedia.com/wp-content/uploads/2013/01/social-medi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39" y="2375065"/>
            <a:ext cx="9525000" cy="4227616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4"/>
          <p:cNvSpPr txBox="1">
            <a:spLocks/>
          </p:cNvSpPr>
          <p:nvPr/>
        </p:nvSpPr>
        <p:spPr>
          <a:xfrm>
            <a:off x="190005" y="69575"/>
            <a:ext cx="11887200" cy="1965150"/>
          </a:xfrm>
          <a:prstGeom prst="rect">
            <a:avLst/>
          </a:prstGeom>
          <a:solidFill>
            <a:srgbClr val="719E0C"/>
          </a:solidFill>
        </p:spPr>
        <p:txBody>
          <a:bodyPr wrap="square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7200" b="1" cap="all" dirty="0" smtClean="0">
                <a:solidFill>
                  <a:schemeClr val="bg1"/>
                </a:solidFill>
                <a:latin typeface="+mn-lt"/>
              </a:rPr>
              <a:t>Особенности активных и интерактивных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25947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onika.ru/wp-content/uploads/2010/01/10-sove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1" y="2443020"/>
            <a:ext cx="4800000" cy="3600000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nethistory.ru/wp-content/uploads/2013/11/%D0%A1%D0%BE%D0%B7%D0%B4%D0%B0%D0%BD%D0%B8%D0%B5-%D1%81%D0%B0%D0%B9%D1%82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73" y="2466770"/>
            <a:ext cx="5401524" cy="3600000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/>
          <p:cNvSpPr/>
          <p:nvPr/>
        </p:nvSpPr>
        <p:spPr>
          <a:xfrm>
            <a:off x="5369509" y="3701143"/>
            <a:ext cx="807522" cy="950026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4"/>
          <p:cNvSpPr txBox="1">
            <a:spLocks/>
          </p:cNvSpPr>
          <p:nvPr/>
        </p:nvSpPr>
        <p:spPr>
          <a:xfrm>
            <a:off x="190005" y="69575"/>
            <a:ext cx="11887200" cy="1965150"/>
          </a:xfrm>
          <a:prstGeom prst="rect">
            <a:avLst/>
          </a:prstGeom>
          <a:solidFill>
            <a:srgbClr val="719E0C"/>
          </a:solidFill>
        </p:spPr>
        <p:txBody>
          <a:bodyPr wrap="square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7200" b="1" cap="all" dirty="0" smtClean="0">
                <a:solidFill>
                  <a:schemeClr val="bg1"/>
                </a:solidFill>
                <a:latin typeface="+mn-lt"/>
              </a:rPr>
              <a:t>Особенности активных и интерактивных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10375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308</Words>
  <Application>Microsoft Office PowerPoint</Application>
  <PresentationFormat>Широкоэкранный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Tahoma</vt:lpstr>
      <vt:lpstr>Wingdings</vt:lpstr>
      <vt:lpstr>Тема Office</vt:lpstr>
      <vt:lpstr>ОСОБЕННОСТИ  проектного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Этимология слова 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 и их последствия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 в системе образования</dc:title>
  <dc:creator>Elzach</dc:creator>
  <cp:lastModifiedBy>1</cp:lastModifiedBy>
  <cp:revision>31</cp:revision>
  <dcterms:created xsi:type="dcterms:W3CDTF">2014-11-16T12:07:18Z</dcterms:created>
  <dcterms:modified xsi:type="dcterms:W3CDTF">2015-12-29T06:36:10Z</dcterms:modified>
</cp:coreProperties>
</file>